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557" autoAdjust="0"/>
  </p:normalViewPr>
  <p:slideViewPr>
    <p:cSldViewPr snapToGrid="0" snapToObjects="1">
      <p:cViewPr>
        <p:scale>
          <a:sx n="96" d="100"/>
          <a:sy n="96" d="100"/>
        </p:scale>
        <p:origin x="-1194" y="55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7F00-6CE6-434C-9967-151AF32C6DD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CAF-DF2D-E44D-9FEB-BED304A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3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7F00-6CE6-434C-9967-151AF32C6DD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CAF-DF2D-E44D-9FEB-BED304A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2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7F00-6CE6-434C-9967-151AF32C6DD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CAF-DF2D-E44D-9FEB-BED304A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7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7F00-6CE6-434C-9967-151AF32C6DD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CAF-DF2D-E44D-9FEB-BED304A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7F00-6CE6-434C-9967-151AF32C6DD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CAF-DF2D-E44D-9FEB-BED304A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1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7F00-6CE6-434C-9967-151AF32C6DD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CAF-DF2D-E44D-9FEB-BED304A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8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7F00-6CE6-434C-9967-151AF32C6DD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CAF-DF2D-E44D-9FEB-BED304A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1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7F00-6CE6-434C-9967-151AF32C6DD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CAF-DF2D-E44D-9FEB-BED304A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7F00-6CE6-434C-9967-151AF32C6DD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CAF-DF2D-E44D-9FEB-BED304A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0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7F00-6CE6-434C-9967-151AF32C6DD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CAF-DF2D-E44D-9FEB-BED304A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8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7F00-6CE6-434C-9967-151AF32C6DD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CAF-DF2D-E44D-9FEB-BED304A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9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B7F00-6CE6-434C-9967-151AF32C6DD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6ACAF-DF2D-E44D-9FEB-BED304A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0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alphaModFix amt="49000"/>
          </a:blip>
          <a:srcRect t="11684"/>
          <a:stretch/>
        </p:blipFill>
        <p:spPr>
          <a:xfrm>
            <a:off x="624146" y="6373009"/>
            <a:ext cx="6501672" cy="359424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347" y="6373010"/>
            <a:ext cx="6536796" cy="361186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Eurostile"/>
                <a:cs typeface="Eurostile"/>
              </a:rPr>
              <a:t>Information Night</a:t>
            </a:r>
            <a:r>
              <a:rPr lang="en-US" sz="2400" b="1" dirty="0">
                <a:solidFill>
                  <a:schemeClr val="tx1"/>
                </a:solidFill>
                <a:latin typeface="Eurostile"/>
                <a:cs typeface="Eurostile"/>
              </a:rPr>
              <a:t>: </a:t>
            </a:r>
            <a:endParaRPr lang="en-US" sz="2400" b="1" dirty="0" smtClean="0">
              <a:solidFill>
                <a:schemeClr val="tx1"/>
              </a:solidFill>
              <a:latin typeface="Eurostile"/>
              <a:cs typeface="Eurostile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Eurostile"/>
                <a:cs typeface="Eurostile"/>
              </a:rPr>
              <a:t>5:30pm November 18, </a:t>
            </a:r>
            <a:r>
              <a:rPr lang="en-US" sz="1800" b="1" dirty="0">
                <a:solidFill>
                  <a:schemeClr val="tx1"/>
                </a:solidFill>
                <a:latin typeface="Eurostile"/>
                <a:cs typeface="Eurostile"/>
              </a:rPr>
              <a:t>2015</a:t>
            </a:r>
            <a:endParaRPr lang="en-CA" sz="1800" b="1" dirty="0">
              <a:solidFill>
                <a:schemeClr val="tx1"/>
              </a:solidFill>
              <a:latin typeface="Eurostile"/>
              <a:cs typeface="Eurostile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Eurostile"/>
                <a:cs typeface="Eurostile"/>
              </a:rPr>
              <a:t> </a:t>
            </a:r>
            <a:r>
              <a:rPr lang="en-US" sz="1800" b="1" dirty="0" smtClean="0">
                <a:solidFill>
                  <a:schemeClr val="tx1"/>
                </a:solidFill>
                <a:latin typeface="Eurostile"/>
                <a:cs typeface="Eurostile"/>
              </a:rPr>
              <a:t>LSC 1330</a:t>
            </a:r>
          </a:p>
          <a:p>
            <a:endParaRPr lang="en-CA" sz="1200" b="1" dirty="0">
              <a:solidFill>
                <a:schemeClr val="tx1"/>
              </a:solidFill>
              <a:latin typeface="Eurostile"/>
              <a:cs typeface="Eurostile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Eurostile"/>
                <a:cs typeface="Eurostile"/>
              </a:rPr>
              <a:t> </a:t>
            </a:r>
            <a:r>
              <a:rPr lang="en-US" sz="1800" b="1" dirty="0" smtClean="0">
                <a:solidFill>
                  <a:schemeClr val="tx1"/>
                </a:solidFill>
                <a:latin typeface="Eurostile"/>
                <a:cs typeface="Eurostile"/>
              </a:rPr>
              <a:t>Topics:</a:t>
            </a:r>
            <a:endParaRPr lang="en-CA" sz="1800" b="1" dirty="0">
              <a:solidFill>
                <a:schemeClr val="tx1"/>
              </a:solidFill>
              <a:latin typeface="Eurostile"/>
              <a:cs typeface="Eurostile"/>
            </a:endParaRPr>
          </a:p>
          <a:p>
            <a:r>
              <a:rPr lang="en-US" sz="1800" dirty="0">
                <a:solidFill>
                  <a:schemeClr val="tx1"/>
                </a:solidFill>
                <a:latin typeface="Eurostile"/>
                <a:cs typeface="Eurostile"/>
              </a:rPr>
              <a:t>P</a:t>
            </a:r>
            <a:r>
              <a:rPr lang="en-US" sz="1800" dirty="0" smtClean="0">
                <a:solidFill>
                  <a:schemeClr val="tx1"/>
                </a:solidFill>
                <a:latin typeface="Eurostile"/>
                <a:cs typeface="Eurostile"/>
              </a:rPr>
              <a:t>rogram layout &amp; 2016 timeline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Eurostile"/>
                <a:cs typeface="Eurostile"/>
              </a:rPr>
              <a:t>How </a:t>
            </a:r>
            <a:r>
              <a:rPr lang="en-US" sz="1800" dirty="0">
                <a:solidFill>
                  <a:schemeClr val="tx1"/>
                </a:solidFill>
                <a:latin typeface="Eurostile"/>
                <a:cs typeface="Eurostile"/>
              </a:rPr>
              <a:t>can I teach while </a:t>
            </a:r>
            <a:r>
              <a:rPr lang="en-US" sz="1800" dirty="0" smtClean="0">
                <a:solidFill>
                  <a:schemeClr val="tx1"/>
                </a:solidFill>
                <a:latin typeface="Eurostile"/>
                <a:cs typeface="Eurostile"/>
              </a:rPr>
              <a:t>juggling my research obligations?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Eurostile"/>
                <a:cs typeface="Eurostile"/>
              </a:rPr>
              <a:t>Your questions!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Eurostile"/>
                <a:cs typeface="Eurostile"/>
              </a:rPr>
              <a:t>Candidate interviews to commence in January 2016</a:t>
            </a:r>
            <a:endParaRPr lang="en-US" sz="1200" b="1" dirty="0" smtClean="0">
              <a:solidFill>
                <a:schemeClr val="tx1"/>
              </a:solidFill>
              <a:latin typeface="Eurostile"/>
              <a:cs typeface="Eurostile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Eurostile"/>
                <a:cs typeface="Eurostile"/>
              </a:rPr>
              <a:t>Hosted </a:t>
            </a:r>
            <a:r>
              <a:rPr lang="en-US" sz="1800" b="1" dirty="0">
                <a:solidFill>
                  <a:schemeClr val="tx1"/>
                </a:solidFill>
                <a:latin typeface="Eurostile"/>
                <a:cs typeface="Eurostile"/>
              </a:rPr>
              <a:t>by BMB </a:t>
            </a:r>
            <a:r>
              <a:rPr lang="en-US" sz="1800" b="1" dirty="0" smtClean="0">
                <a:solidFill>
                  <a:schemeClr val="tx1"/>
                </a:solidFill>
                <a:latin typeface="Eurostile"/>
                <a:cs typeface="Eurostile"/>
              </a:rPr>
              <a:t>Instructors:</a:t>
            </a:r>
            <a:endParaRPr lang="en-CA" sz="1800" b="1" dirty="0">
              <a:solidFill>
                <a:schemeClr val="tx1"/>
              </a:solidFill>
              <a:latin typeface="Eurostile"/>
              <a:cs typeface="Eurostile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Eurostile"/>
                <a:cs typeface="Eurostile"/>
              </a:rPr>
              <a:t>Michael </a:t>
            </a:r>
            <a:r>
              <a:rPr lang="en-US" sz="1800" b="1" dirty="0" smtClean="0">
                <a:solidFill>
                  <a:schemeClr val="tx1"/>
                </a:solidFill>
                <a:latin typeface="Eurostile"/>
                <a:cs typeface="Eurostile"/>
              </a:rPr>
              <a:t>Krisinger and Scott </a:t>
            </a:r>
            <a:r>
              <a:rPr lang="en-US" sz="1800" b="1" dirty="0" smtClean="0">
                <a:solidFill>
                  <a:schemeClr val="tx1"/>
                </a:solidFill>
                <a:latin typeface="Eurostile"/>
                <a:cs typeface="Eurostile"/>
              </a:rPr>
              <a:t>Covey</a:t>
            </a:r>
            <a:endParaRPr lang="en-US" sz="1800" b="1" dirty="0" smtClean="0">
              <a:solidFill>
                <a:schemeClr val="tx1"/>
              </a:solidFill>
              <a:latin typeface="Eurostile"/>
              <a:cs typeface="Eurostil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9" t="14737" r="11510" b="7532"/>
          <a:stretch>
            <a:fillRect/>
          </a:stretch>
        </p:blipFill>
        <p:spPr bwMode="auto">
          <a:xfrm>
            <a:off x="126196" y="281249"/>
            <a:ext cx="1382236" cy="2286832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39049" y="677649"/>
            <a:ext cx="6400800" cy="826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 smtClean="0">
                <a:solidFill>
                  <a:schemeClr val="tx1"/>
                </a:solidFill>
              </a:rPr>
              <a:t>Instructor Training </a:t>
            </a:r>
            <a:r>
              <a:rPr lang="en-US" sz="3500" b="1" dirty="0">
                <a:solidFill>
                  <a:schemeClr val="tx1"/>
                </a:solidFill>
              </a:rPr>
              <a:t>P</a:t>
            </a:r>
            <a:r>
              <a:rPr lang="en-US" sz="3500" b="1" dirty="0" smtClean="0">
                <a:solidFill>
                  <a:schemeClr val="tx1"/>
                </a:solidFill>
              </a:rPr>
              <a:t>rogram</a:t>
            </a:r>
          </a:p>
          <a:p>
            <a:r>
              <a:rPr lang="en-US" sz="35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5171" y="384450"/>
            <a:ext cx="6317229" cy="1361378"/>
          </a:xfrm>
          <a:prstGeom prst="rect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3173703"/>
            <a:ext cx="7784832" cy="319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i="1" dirty="0" smtClean="0">
                <a:latin typeface="Eurostile"/>
                <a:cs typeface="Eurostile"/>
              </a:rPr>
              <a:t>Instructor trainees will:</a:t>
            </a:r>
          </a:p>
          <a:p>
            <a:pPr marL="971550" lvl="1" indent="-5143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Develop course content with flexibility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(April to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mid-July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, 2016)</a:t>
            </a:r>
          </a:p>
          <a:p>
            <a:pPr marL="1885950" lvl="3" indent="-514350">
              <a:lnSpc>
                <a:spcPct val="110000"/>
              </a:lnSpc>
              <a:buFont typeface="Wingdings" charset="2"/>
              <a:buChar char="§"/>
            </a:pPr>
            <a:r>
              <a:rPr lang="en-US" sz="1500" dirty="0" smtClean="0">
                <a:latin typeface="Eurostile"/>
                <a:cs typeface="Eurostile"/>
              </a:rPr>
              <a:t>Environmental Biochemistry &amp; </a:t>
            </a:r>
          </a:p>
          <a:p>
            <a:pPr marL="1885950" lvl="3" indent="-514350">
              <a:lnSpc>
                <a:spcPct val="110000"/>
              </a:lnSpc>
              <a:buFont typeface="Wingdings" charset="2"/>
              <a:buChar char="§"/>
            </a:pPr>
            <a:r>
              <a:rPr lang="en-US" sz="1500" dirty="0" smtClean="0">
                <a:latin typeface="Eurostile"/>
                <a:cs typeface="Eurostile"/>
              </a:rPr>
              <a:t>Molecular Mechanisms of Disease</a:t>
            </a:r>
          </a:p>
          <a:p>
            <a:pPr marL="971550" lvl="1" indent="-5143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Deliver content to 40-60 students </a:t>
            </a:r>
            <a:r>
              <a:rPr lang="en-US" dirty="0" smtClean="0">
                <a:solidFill>
                  <a:srgbClr val="7F7F7F"/>
                </a:solidFill>
                <a:latin typeface="Eurostile"/>
                <a:cs typeface="Eurostile"/>
              </a:rPr>
              <a:t>(</a:t>
            </a:r>
            <a:r>
              <a:rPr lang="en-US" dirty="0" smtClean="0">
                <a:solidFill>
                  <a:srgbClr val="7F7F7F"/>
                </a:solidFill>
                <a:latin typeface="Eurostile"/>
                <a:cs typeface="Eurostile"/>
              </a:rPr>
              <a:t>mid-July </a:t>
            </a:r>
            <a:r>
              <a:rPr lang="en-US" dirty="0" smtClean="0">
                <a:solidFill>
                  <a:srgbClr val="7F7F7F"/>
                </a:solidFill>
                <a:latin typeface="Eurostile"/>
                <a:cs typeface="Eurostile"/>
              </a:rPr>
              <a:t>to </a:t>
            </a:r>
            <a:r>
              <a:rPr lang="en-US" dirty="0" smtClean="0">
                <a:solidFill>
                  <a:srgbClr val="7F7F7F"/>
                </a:solidFill>
                <a:latin typeface="Eurostile"/>
                <a:cs typeface="Eurostile"/>
              </a:rPr>
              <a:t>mid-August</a:t>
            </a:r>
            <a:r>
              <a:rPr lang="en-US" dirty="0" smtClean="0">
                <a:solidFill>
                  <a:srgbClr val="7F7F7F"/>
                </a:solidFill>
                <a:latin typeface="Eurostile"/>
                <a:cs typeface="Eurostile"/>
              </a:rPr>
              <a:t>, 2016) </a:t>
            </a:r>
          </a:p>
          <a:p>
            <a:pPr marL="971550" lvl="1" indent="-5143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Experience a comprehensive teaching platform</a:t>
            </a:r>
          </a:p>
          <a:p>
            <a:pPr marL="1885950" lvl="3" indent="-514350">
              <a:lnSpc>
                <a:spcPct val="110000"/>
              </a:lnSpc>
              <a:buFont typeface="Wingdings" charset="2"/>
              <a:buChar char="§"/>
            </a:pPr>
            <a:r>
              <a:rPr lang="en-US" sz="1500" dirty="0" smtClean="0">
                <a:latin typeface="Eurostile"/>
                <a:cs typeface="Eurostile"/>
              </a:rPr>
              <a:t>course design &amp; teaching tools (audio/visual technology, </a:t>
            </a:r>
            <a:r>
              <a:rPr lang="en-US" sz="1500" dirty="0" err="1" smtClean="0">
                <a:latin typeface="Eurostile"/>
                <a:cs typeface="Eurostile"/>
              </a:rPr>
              <a:t>webCT</a:t>
            </a:r>
            <a:r>
              <a:rPr lang="en-US" sz="1500" dirty="0" smtClean="0">
                <a:latin typeface="Eurostile"/>
                <a:cs typeface="Eurostile"/>
              </a:rPr>
              <a:t>)</a:t>
            </a:r>
          </a:p>
          <a:p>
            <a:pPr marL="1885950" lvl="3" indent="-514350">
              <a:lnSpc>
                <a:spcPct val="110000"/>
              </a:lnSpc>
              <a:buFont typeface="Wingdings" charset="2"/>
              <a:buChar char="§"/>
            </a:pPr>
            <a:r>
              <a:rPr lang="en-US" sz="1500" dirty="0" smtClean="0">
                <a:latin typeface="Eurostile"/>
                <a:cs typeface="Eurostile"/>
              </a:rPr>
              <a:t>student evaluation of learning</a:t>
            </a:r>
          </a:p>
          <a:p>
            <a:pPr marL="1885950" lvl="3" indent="-514350">
              <a:lnSpc>
                <a:spcPct val="110000"/>
              </a:lnSpc>
              <a:buFont typeface="Wingdings" charset="2"/>
              <a:buChar char="§"/>
            </a:pPr>
            <a:r>
              <a:rPr lang="en-US" sz="1500" dirty="0" smtClean="0">
                <a:latin typeface="Eurostile"/>
                <a:cs typeface="Eurostile"/>
              </a:rPr>
              <a:t>manage TA’s</a:t>
            </a:r>
          </a:p>
          <a:p>
            <a:pPr marL="971550" lvl="1" indent="-5143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Receive mentorship from the Teaching Faculty</a:t>
            </a:r>
          </a:p>
          <a:p>
            <a:pPr marL="1885950" lvl="3" indent="-514350">
              <a:lnSpc>
                <a:spcPct val="110000"/>
              </a:lnSpc>
              <a:buFont typeface="Wingdings" charset="2"/>
              <a:buChar char="§"/>
            </a:pPr>
            <a:r>
              <a:rPr lang="en-US" sz="1500" dirty="0" smtClean="0">
                <a:latin typeface="Eurostile"/>
                <a:cs typeface="Eurostile"/>
              </a:rPr>
              <a:t>insight to pedagogical approaches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3271" y="2004152"/>
            <a:ext cx="683552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Eurostile"/>
                <a:cs typeface="Eurostile"/>
              </a:rPr>
              <a:t>Interested in gaining an in-depth teaching experience?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What goes into executing a successful University course?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Are you a Post-</a:t>
            </a:r>
            <a:r>
              <a:rPr lang="en-US" dirty="0">
                <a:latin typeface="Eurostile"/>
                <a:cs typeface="Eurostile"/>
              </a:rPr>
              <a:t>D</a:t>
            </a:r>
            <a:r>
              <a:rPr lang="en-US" dirty="0" smtClean="0">
                <a:latin typeface="Eurostile"/>
                <a:cs typeface="Eurostile"/>
              </a:rPr>
              <a:t>octoral Fellow? </a:t>
            </a:r>
          </a:p>
          <a:p>
            <a:r>
              <a:rPr lang="en-US" sz="1400" dirty="0">
                <a:latin typeface="Eurostile"/>
                <a:cs typeface="Eurostile"/>
              </a:rPr>
              <a:t> </a:t>
            </a:r>
            <a:r>
              <a:rPr lang="en-US" sz="1400" dirty="0" smtClean="0">
                <a:latin typeface="Eurostile"/>
                <a:cs typeface="Eurostile"/>
              </a:rPr>
              <a:t>     Note: Senior Graduate Student also considered in some exceptional cases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3343" y="14699"/>
            <a:ext cx="288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Vancouver Summer Program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5118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Biochemistry and Molecular Biology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8432" y="1468707"/>
            <a:ext cx="6621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“Full teaching experience, mentorship and </a:t>
            </a:r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get paid!”  </a:t>
            </a:r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2015 Instructor Trainee</a:t>
            </a:r>
          </a:p>
        </p:txBody>
      </p:sp>
    </p:spTree>
    <p:extLst>
      <p:ext uri="{BB962C8B-B14F-4D97-AF65-F5344CB8AC3E}">
        <p14:creationId xmlns:p14="http://schemas.microsoft.com/office/powerpoint/2010/main" val="924621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135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krisinger</dc:creator>
  <cp:lastModifiedBy>Doris Metcalf</cp:lastModifiedBy>
  <cp:revision>28</cp:revision>
  <cp:lastPrinted>2015-10-30T18:30:59Z</cp:lastPrinted>
  <dcterms:created xsi:type="dcterms:W3CDTF">2015-10-29T18:50:21Z</dcterms:created>
  <dcterms:modified xsi:type="dcterms:W3CDTF">2015-11-05T18:22:54Z</dcterms:modified>
</cp:coreProperties>
</file>